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Lst>
  <p:sldSz cy="5143500" cx="9144000"/>
  <p:notesSz cx="6858000" cy="9144000"/>
  <p:embeddedFontLst>
    <p:embeddedFont>
      <p:font typeface="Average"/>
      <p:regular r:id="rId93"/>
    </p:embeddedFont>
    <p:embeddedFont>
      <p:font typeface="Oswald"/>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Oswald-bold.fntdata"/><Relationship Id="rId50" Type="http://schemas.openxmlformats.org/officeDocument/2006/relationships/slide" Target="slides/slide46.xml"/><Relationship Id="rId94" Type="http://schemas.openxmlformats.org/officeDocument/2006/relationships/font" Target="fonts/Oswald-regular.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font" Target="fonts/Average-regular.fntdata"/><Relationship Id="rId92" Type="http://schemas.openxmlformats.org/officeDocument/2006/relationships/slide" Target="slides/slide88.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3e11501a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3e11501a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3e11501a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e11501a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406095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406095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40609543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40609543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4060954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4060954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40609543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40609543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3fc3c5d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3fc3c5d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3fc3c5df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3fc3c5df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fc3c5df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3fc3c5df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3fc3c5d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3fc3c5d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1da3aab58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a3aab58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3fc3c5df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3fc3c5df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3fc3c5df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3fc3c5df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3fc3c5df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3fc3c5df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3fc3c5df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3fc3c5df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3fc3c5df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3fc3c5df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3fc3c5df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3fc3c5df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3fc3c5df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3fc3c5df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fc3c5df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3fc3c5df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3fc3c5df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3fc3c5df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fc3c5df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3fc3c5df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3e11501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3e11501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fc3c5df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3fc3c5df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3fc3c5df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3fc3c5df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fc3c5df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3fc3c5df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e11501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3e11501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da3aab58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da3aab58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da3aab58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a3aab58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1da3aab58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da3aab58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1da3aab58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da3aab58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1da3aab58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da3aab58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3fc3c5df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3fc3c5df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3e11501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3e11501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3fc3c5df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3fc3c5df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3fc3c5df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3fc3c5df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3fc3c5df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3fc3c5df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3fc3c5df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3fc3c5df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3fc3c5df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3fc3c5df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40609543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40609543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4060954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4060954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3fc3c5df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3fc3c5df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3fc3c5df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3fc3c5df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3fc3c5df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3fc3c5df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3e11501a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3e11501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3fc3c5df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3fc3c5df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3fc3c5df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3fc3c5df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3fc3c5df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3fc3c5df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3fc3c5df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3fc3c5df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3fc3c5df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3fc3c5df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3fc3c5df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3fc3c5df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3fc3c5df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3fc3c5df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3fc3c5df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3fc3c5df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3fc3c5df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3fc3c5df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3fc3c5df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43fc3c5df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3e11501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3e11501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1da3aab58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da3aab58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1da3aab58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da3aab58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1da3aab58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da3aab58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1da3aab58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da3aab58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2211be3b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211be3b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2211be3b0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211be3b0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2211be3b0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211be3b0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2211be3b0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211be3b0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2211be3b0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211be3b0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2211be3b09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211be3b0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3e11501a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3e11501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2211be3b0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211be3b0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2211be3b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211be3b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211be3b0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11be3b0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2211be3b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11be3b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2211be3b0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211be3b0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2211be3b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211be3b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2212013cc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12013cc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2212013cc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212013cc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381eb2e6a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81eb2e6a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81eb2e6a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81eb2e6a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3e11501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3e11501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81eb2e6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81eb2e6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81eb2e6a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81eb2e6a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40609543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40609543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381eb2e6a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81eb2e6a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40609543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40609543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81eb2e6a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81eb2e6a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43fc3c5d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43fc3c5d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43fc3c5d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43fc3c5d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1f3a2d726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f3a2d726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e11501a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e11501a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ahmet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1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your_api/swagger-ui.html" TargetMode="External"/><Relationship Id="rId4" Type="http://schemas.openxmlformats.org/officeDocument/2006/relationships/hyperlink" Target="http://your_api/v2/api-doc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Microservice Architecture on Kubernetes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Huseyin BABAL</a:t>
            </a:r>
            <a:endParaRPr/>
          </a:p>
          <a:p>
            <a:pPr indent="0" lvl="0" marL="0" rtl="0" algn="ctr">
              <a:spcBef>
                <a:spcPts val="0"/>
              </a:spcBef>
              <a:spcAft>
                <a:spcPts val="0"/>
              </a:spcAft>
              <a:buNone/>
            </a:pPr>
            <a:r>
              <a:rPr lang="en"/>
              <a:t>Senior Software &amp; DevOps Consultant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Namespace</a:t>
            </a:r>
            <a:r>
              <a:rPr lang="en"/>
              <a:t> Level Isolation</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create namespace per environment to isolate them</a:t>
            </a:r>
            <a:endParaRPr/>
          </a:p>
        </p:txBody>
      </p:sp>
      <p:sp>
        <p:nvSpPr>
          <p:cNvPr id="119" name="Google Shape;119;p22"/>
          <p:cNvSpPr/>
          <p:nvPr/>
        </p:nvSpPr>
        <p:spPr>
          <a:xfrm>
            <a:off x="655875" y="2285225"/>
            <a:ext cx="5965200" cy="16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22"/>
          <p:cNvSpPr txBox="1"/>
          <p:nvPr/>
        </p:nvSpPr>
        <p:spPr>
          <a:xfrm>
            <a:off x="3345600" y="1821125"/>
            <a:ext cx="39768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Cluster</a:t>
            </a:r>
            <a:endParaRPr>
              <a:solidFill>
                <a:srgbClr val="FF9900"/>
              </a:solidFill>
            </a:endParaRPr>
          </a:p>
        </p:txBody>
      </p:sp>
      <p:sp>
        <p:nvSpPr>
          <p:cNvPr id="121" name="Google Shape;121;p22"/>
          <p:cNvSpPr/>
          <p:nvPr/>
        </p:nvSpPr>
        <p:spPr>
          <a:xfrm>
            <a:off x="849200" y="2437125"/>
            <a:ext cx="1305000" cy="1270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Dev</a:t>
            </a:r>
            <a:endParaRPr/>
          </a:p>
        </p:txBody>
      </p:sp>
      <p:sp>
        <p:nvSpPr>
          <p:cNvPr id="122" name="Google Shape;122;p22"/>
          <p:cNvSpPr/>
          <p:nvPr/>
        </p:nvSpPr>
        <p:spPr>
          <a:xfrm>
            <a:off x="2982800" y="2437125"/>
            <a:ext cx="1305000" cy="127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123" name="Google Shape;123;p22"/>
          <p:cNvSpPr/>
          <p:nvPr/>
        </p:nvSpPr>
        <p:spPr>
          <a:xfrm>
            <a:off x="4964000" y="2437125"/>
            <a:ext cx="1305000" cy="1270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 not put all the things in </a:t>
            </a:r>
            <a:r>
              <a:rPr lang="en">
                <a:solidFill>
                  <a:srgbClr val="FF9900"/>
                </a:solidFill>
              </a:rPr>
              <a:t>default</a:t>
            </a:r>
            <a:r>
              <a:rPr lang="en"/>
              <a:t> namespace, it will be very hard to manage them in the future. If you want to put all the things in </a:t>
            </a:r>
            <a:r>
              <a:rPr lang="en">
                <a:solidFill>
                  <a:srgbClr val="FF9900"/>
                </a:solidFill>
              </a:rPr>
              <a:t>default</a:t>
            </a:r>
            <a:r>
              <a:rPr lang="en"/>
              <a:t> namespace, you will need to have good labelling on your pods to filter them based on needs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6" name="Google Shape;136;p24"/>
          <p:cNvSpPr/>
          <p:nvPr/>
        </p:nvSpPr>
        <p:spPr>
          <a:xfrm>
            <a:off x="1040100" y="1282325"/>
            <a:ext cx="1624200" cy="30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Prometheus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Grafana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Unsee</a:t>
            </a:r>
            <a:endParaRPr/>
          </a:p>
          <a:p>
            <a:pPr indent="0" lvl="0" marL="0" rtl="0" algn="ctr">
              <a:spcBef>
                <a:spcPts val="0"/>
              </a:spcBef>
              <a:spcAft>
                <a:spcPts val="0"/>
              </a:spcAft>
              <a:buNone/>
            </a:pPr>
            <a:r>
              <a:t/>
            </a:r>
            <a:endParaRPr/>
          </a:p>
        </p:txBody>
      </p:sp>
      <p:sp>
        <p:nvSpPr>
          <p:cNvPr id="137" name="Google Shape;137;p24"/>
          <p:cNvSpPr/>
          <p:nvPr/>
        </p:nvSpPr>
        <p:spPr>
          <a:xfrm>
            <a:off x="3859500" y="1282325"/>
            <a:ext cx="1624200" cy="30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Product Service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User Service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Category Service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Payment Service</a:t>
            </a:r>
            <a:endParaRPr/>
          </a:p>
        </p:txBody>
      </p:sp>
      <p:sp>
        <p:nvSpPr>
          <p:cNvPr id="138" name="Google Shape;138;p24"/>
          <p:cNvSpPr/>
          <p:nvPr/>
        </p:nvSpPr>
        <p:spPr>
          <a:xfrm>
            <a:off x="6831300" y="1282325"/>
            <a:ext cx="1624200" cy="30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Payment Worker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Scoring Worker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Billing Worker</a:t>
            </a:r>
            <a:endParaRPr/>
          </a:p>
        </p:txBody>
      </p:sp>
      <p:sp>
        <p:nvSpPr>
          <p:cNvPr id="139" name="Google Shape;139;p24"/>
          <p:cNvSpPr txBox="1"/>
          <p:nvPr/>
        </p:nvSpPr>
        <p:spPr>
          <a:xfrm>
            <a:off x="1225325" y="926125"/>
            <a:ext cx="4103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a:t>
            </a:r>
            <a:r>
              <a:rPr lang="en">
                <a:solidFill>
                  <a:schemeClr val="lt2"/>
                </a:solidFill>
              </a:rPr>
              <a:t>onitoring</a:t>
            </a:r>
            <a:endParaRPr>
              <a:solidFill>
                <a:schemeClr val="lt2"/>
              </a:solidFill>
            </a:endParaRPr>
          </a:p>
        </p:txBody>
      </p:sp>
      <p:sp>
        <p:nvSpPr>
          <p:cNvPr id="140" name="Google Shape;140;p24"/>
          <p:cNvSpPr txBox="1"/>
          <p:nvPr/>
        </p:nvSpPr>
        <p:spPr>
          <a:xfrm>
            <a:off x="4120925" y="849925"/>
            <a:ext cx="4103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microservice</a:t>
            </a:r>
            <a:endParaRPr>
              <a:solidFill>
                <a:schemeClr val="lt2"/>
              </a:solidFill>
            </a:endParaRPr>
          </a:p>
        </p:txBody>
      </p:sp>
      <p:sp>
        <p:nvSpPr>
          <p:cNvPr id="141" name="Google Shape;141;p24"/>
          <p:cNvSpPr txBox="1"/>
          <p:nvPr/>
        </p:nvSpPr>
        <p:spPr>
          <a:xfrm>
            <a:off x="7321325" y="849925"/>
            <a:ext cx="4103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worker</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Tools for Daily Kubernetes</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kubectx</a:t>
            </a:r>
            <a:r>
              <a:rPr lang="en"/>
              <a:t>: A tool for managing your kubernetes context</a:t>
            </a:r>
            <a:endParaRPr/>
          </a:p>
          <a:p>
            <a:pPr indent="0" lvl="0" marL="0" rtl="0" algn="l">
              <a:spcBef>
                <a:spcPts val="1600"/>
              </a:spcBef>
              <a:spcAft>
                <a:spcPts val="0"/>
              </a:spcAft>
              <a:buNone/>
            </a:pPr>
            <a:r>
              <a:rPr lang="en">
                <a:solidFill>
                  <a:srgbClr val="FF9900"/>
                </a:solidFill>
              </a:rPr>
              <a:t>kubens</a:t>
            </a:r>
            <a:r>
              <a:rPr lang="en"/>
              <a:t>: A tool for managing your kubernetes namespace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Thanks </a:t>
            </a:r>
            <a:r>
              <a:rPr lang="en">
                <a:solidFill>
                  <a:srgbClr val="FF9900"/>
                </a:solidFill>
              </a:rPr>
              <a:t>Ahmet Alp Balkan</a:t>
            </a:r>
            <a:r>
              <a:rPr lang="en"/>
              <a:t> for those wonderful tools</a:t>
            </a:r>
            <a:endParaRPr/>
          </a:p>
          <a:p>
            <a:pPr indent="0" lvl="0" marL="0" rtl="0" algn="l">
              <a:spcBef>
                <a:spcPts val="1600"/>
              </a:spcBef>
              <a:spcAft>
                <a:spcPts val="0"/>
              </a:spcAft>
              <a:buNone/>
            </a:pPr>
            <a:r>
              <a:rPr lang="en" u="sng">
                <a:solidFill>
                  <a:schemeClr val="hlink"/>
                </a:solidFill>
                <a:hlinkClick r:id="rId3"/>
              </a:rPr>
              <a:t>https://github.com/ahmetb</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Kubectx</a:t>
            </a:r>
            <a:endParaRPr/>
          </a:p>
        </p:txBody>
      </p:sp>
      <p:sp>
        <p:nvSpPr>
          <p:cNvPr id="153" name="Google Shape;15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6"/>
          <p:cNvPicPr preferRelativeResize="0"/>
          <p:nvPr/>
        </p:nvPicPr>
        <p:blipFill>
          <a:blip r:embed="rId3">
            <a:alphaModFix/>
          </a:blip>
          <a:stretch>
            <a:fillRect/>
          </a:stretch>
        </p:blipFill>
        <p:spPr>
          <a:xfrm>
            <a:off x="0" y="1374122"/>
            <a:ext cx="9144000" cy="31572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Kubens</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0" y="1224704"/>
            <a:ext cx="9144001" cy="37608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Monitoring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Monitor Everything</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9900"/>
              </a:solidFill>
            </a:endParaRPr>
          </a:p>
        </p:txBody>
      </p:sp>
      <p:pic>
        <p:nvPicPr>
          <p:cNvPr id="173" name="Google Shape;173;p29"/>
          <p:cNvPicPr preferRelativeResize="0"/>
          <p:nvPr/>
        </p:nvPicPr>
        <p:blipFill>
          <a:blip r:embed="rId3">
            <a:alphaModFix/>
          </a:blip>
          <a:stretch>
            <a:fillRect/>
          </a:stretch>
        </p:blipFill>
        <p:spPr>
          <a:xfrm>
            <a:off x="1533525" y="1128713"/>
            <a:ext cx="6076950" cy="3800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Prometheus</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Prometheus is capable of collecting metrics from known sources like cAdvisor. Prometheus is mainly used for collecting metrics and alert manager to notify you on any kind of problem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Prometheus Operator</a:t>
            </a:r>
            <a:endParaRPr/>
          </a:p>
        </p:txBody>
      </p:sp>
      <p:sp>
        <p:nvSpPr>
          <p:cNvPr id="185" name="Google Shape;18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CoreOS team developed a project called prometheus operator to collect k8s specific metrics automatically.</a:t>
            </a:r>
            <a:endParaRPr/>
          </a:p>
          <a:p>
            <a:pPr indent="0" lvl="0" marL="0" rtl="0" algn="l">
              <a:spcBef>
                <a:spcPts val="1600"/>
              </a:spcBef>
              <a:spcAft>
                <a:spcPts val="1600"/>
              </a:spcAft>
              <a:buNone/>
            </a:pPr>
            <a:r>
              <a:rPr lang="en"/>
              <a:t>https://github.com/coreos/prometheus-operator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Senior Software &amp; DevOps Consultant</a:t>
            </a:r>
            <a:endParaRPr/>
          </a:p>
          <a:p>
            <a:pPr indent="0" lvl="0" marL="0" rtl="0" algn="l">
              <a:spcBef>
                <a:spcPts val="1600"/>
              </a:spcBef>
              <a:spcAft>
                <a:spcPts val="0"/>
              </a:spcAft>
              <a:buNone/>
            </a:pPr>
            <a:r>
              <a:rPr lang="en"/>
              <a:t>Ex-Sony and Ex-eBay Engineer (Microservice Transformation Project Architect)</a:t>
            </a:r>
            <a:endParaRPr/>
          </a:p>
          <a:p>
            <a:pPr indent="0" lvl="0" marL="0" rtl="0" algn="l">
              <a:spcBef>
                <a:spcPts val="1600"/>
              </a:spcBef>
              <a:spcAft>
                <a:spcPts val="1600"/>
              </a:spcAft>
              <a:buNone/>
            </a:pPr>
            <a:r>
              <a:rPr lang="en"/>
              <a:t>Organizer of Docker Istanbul, NodeSchool Istanbul, DevOps Underground meetups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Started</a:t>
            </a:r>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install Prometheus with Helm charts</a:t>
            </a:r>
            <a:endParaRPr/>
          </a:p>
          <a:p>
            <a:pPr indent="0" lvl="0" marL="0" rtl="0" algn="l">
              <a:spcBef>
                <a:spcPts val="1600"/>
              </a:spcBef>
              <a:spcAft>
                <a:spcPts val="1600"/>
              </a:spcAft>
              <a:buNone/>
            </a:pPr>
            <a:r>
              <a:t/>
            </a:r>
            <a:endParaRPr/>
          </a:p>
        </p:txBody>
      </p:sp>
      <p:pic>
        <p:nvPicPr>
          <p:cNvPr id="192" name="Google Shape;192;p32"/>
          <p:cNvPicPr preferRelativeResize="0"/>
          <p:nvPr/>
        </p:nvPicPr>
        <p:blipFill>
          <a:blip r:embed="rId3">
            <a:alphaModFix/>
          </a:blip>
          <a:stretch>
            <a:fillRect/>
          </a:stretch>
        </p:blipFill>
        <p:spPr>
          <a:xfrm>
            <a:off x="0" y="2173711"/>
            <a:ext cx="9144001" cy="14056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Prometheus lets us to keep track of external services by using some endpoint via exporters. To visualize metrics, we will use grafana.</a:t>
            </a:r>
            <a:endParaRPr>
              <a:solidFill>
                <a:srgbClr val="FF99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5" name="Google Shape;205;p34"/>
          <p:cNvPicPr preferRelativeResize="0"/>
          <p:nvPr/>
        </p:nvPicPr>
        <p:blipFill>
          <a:blip r:embed="rId3">
            <a:alphaModFix/>
          </a:blip>
          <a:stretch>
            <a:fillRect/>
          </a:stretch>
        </p:blipFill>
        <p:spPr>
          <a:xfrm>
            <a:off x="0" y="401301"/>
            <a:ext cx="9144001" cy="4340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Alert Manager</a:t>
            </a:r>
            <a:endParaRPr/>
          </a:p>
        </p:txBody>
      </p:sp>
      <p:sp>
        <p:nvSpPr>
          <p:cNvPr id="211" name="Google Shape;21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9900"/>
              </a:solidFill>
            </a:endParaRPr>
          </a:p>
        </p:txBody>
      </p:sp>
      <p:pic>
        <p:nvPicPr>
          <p:cNvPr descr="alert_manager.png" id="212" name="Google Shape;212;p35"/>
          <p:cNvPicPr preferRelativeResize="0"/>
          <p:nvPr/>
        </p:nvPicPr>
        <p:blipFill>
          <a:blip r:embed="rId3">
            <a:alphaModFix/>
          </a:blip>
          <a:stretch>
            <a:fillRect/>
          </a:stretch>
        </p:blipFill>
        <p:spPr>
          <a:xfrm>
            <a:off x="0" y="1213213"/>
            <a:ext cx="9143999" cy="3326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Monitoring Multiple Clusters</a:t>
            </a:r>
            <a:endParaRPr/>
          </a:p>
          <a:p>
            <a:pPr indent="0" lvl="0" marL="0" rtl="0" algn="l">
              <a:spcBef>
                <a:spcPts val="0"/>
              </a:spcBef>
              <a:spcAft>
                <a:spcPts val="0"/>
              </a:spcAft>
              <a:buNone/>
            </a:pPr>
            <a:r>
              <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have multiple clusters to be monitored, you can use </a:t>
            </a:r>
            <a:r>
              <a:rPr lang="en">
                <a:solidFill>
                  <a:srgbClr val="FF9900"/>
                </a:solidFill>
              </a:rPr>
              <a:t>Prometheus Federation. </a:t>
            </a:r>
            <a:r>
              <a:rPr lang="en"/>
              <a:t>This is simply handled by selection one member as central monitoring member and it is capable of collecting metrics from others.</a:t>
            </a:r>
            <a:endParaRPr>
              <a:solidFill>
                <a:srgbClr val="FF99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Federation Sample</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9900"/>
              </a:solidFill>
            </a:endParaRPr>
          </a:p>
        </p:txBody>
      </p:sp>
      <p:pic>
        <p:nvPicPr>
          <p:cNvPr id="225" name="Google Shape;225;p37"/>
          <p:cNvPicPr preferRelativeResize="0"/>
          <p:nvPr/>
        </p:nvPicPr>
        <p:blipFill>
          <a:blip r:embed="rId3">
            <a:alphaModFix/>
          </a:blip>
          <a:stretch>
            <a:fillRect/>
          </a:stretch>
        </p:blipFill>
        <p:spPr>
          <a:xfrm>
            <a:off x="339150" y="1107550"/>
            <a:ext cx="6416576" cy="403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 Public Traffic</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Cloud Based Scenario</a:t>
            </a:r>
            <a:endParaRPr/>
          </a:p>
          <a:p>
            <a:pPr indent="0" lvl="0" marL="0" rtl="0" algn="l">
              <a:spcBef>
                <a:spcPts val="0"/>
              </a:spcBef>
              <a:spcAft>
                <a:spcPts val="0"/>
              </a:spcAft>
              <a:buNone/>
            </a:pPr>
            <a:r>
              <a:t/>
            </a:r>
            <a:endParaRPr/>
          </a:p>
        </p:txBody>
      </p:sp>
      <p:sp>
        <p:nvSpPr>
          <p:cNvPr id="236" name="Google Shape;23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are several ways to provide public traffic to k8s cluster, but in this scenario, we will go through a kubernetes cluster exists on AWS. </a:t>
            </a:r>
            <a:endParaRPr>
              <a:solidFill>
                <a:srgbClr val="FF99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Nginx Ingress</a:t>
            </a:r>
            <a:endParaRPr/>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expose your service to the outside in several ways like as LoadBalancer. However, creating an LB for each will be hard to manage and costful. When you deploy Nginx Ingress on kubernetes environment, it will automatically create a Load Balancer.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Route53</a:t>
            </a:r>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have managed domain name on Route53, you can simply add a CNAME record to point domain to LB. Every request will be proxied to k8s cluster entrance, but how about pointing to specific service?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 Kubernetes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Ingress Rules</a:t>
            </a:r>
            <a:endParaRPr/>
          </a:p>
        </p:txBody>
      </p:sp>
      <p:sp>
        <p:nvSpPr>
          <p:cNvPr id="254" name="Google Shape;25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use ingress rule to proxy incoming requests to specific service in k8s.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43"/>
          <p:cNvPicPr preferRelativeResize="0"/>
          <p:nvPr/>
        </p:nvPicPr>
        <p:blipFill>
          <a:blip r:embed="rId3">
            <a:alphaModFix/>
          </a:blip>
          <a:stretch>
            <a:fillRect/>
          </a:stretch>
        </p:blipFill>
        <p:spPr>
          <a:xfrm>
            <a:off x="0" y="624441"/>
            <a:ext cx="9143999" cy="43518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68" name="Google Shape;268;p44"/>
          <p:cNvSpPr/>
          <p:nvPr/>
        </p:nvSpPr>
        <p:spPr>
          <a:xfrm>
            <a:off x="1018725" y="2229800"/>
            <a:ext cx="1004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Route53</a:t>
            </a:r>
            <a:endParaRPr/>
          </a:p>
        </p:txBody>
      </p:sp>
      <p:sp>
        <p:nvSpPr>
          <p:cNvPr id="269" name="Google Shape;269;p44"/>
          <p:cNvSpPr/>
          <p:nvPr/>
        </p:nvSpPr>
        <p:spPr>
          <a:xfrm>
            <a:off x="2390325" y="2229800"/>
            <a:ext cx="14709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Load Balancer</a:t>
            </a:r>
            <a:endParaRPr/>
          </a:p>
        </p:txBody>
      </p:sp>
      <p:sp>
        <p:nvSpPr>
          <p:cNvPr id="270" name="Google Shape;270;p44"/>
          <p:cNvSpPr/>
          <p:nvPr/>
        </p:nvSpPr>
        <p:spPr>
          <a:xfrm>
            <a:off x="4609200" y="968850"/>
            <a:ext cx="4010700" cy="334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4"/>
          <p:cNvSpPr/>
          <p:nvPr/>
        </p:nvSpPr>
        <p:spPr>
          <a:xfrm>
            <a:off x="4794425" y="1524525"/>
            <a:ext cx="1132800" cy="2343900"/>
          </a:xfrm>
          <a:prstGeom prst="rect">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Nginx Ingress</a:t>
            </a:r>
            <a:endParaRPr/>
          </a:p>
        </p:txBody>
      </p:sp>
      <p:sp>
        <p:nvSpPr>
          <p:cNvPr id="272" name="Google Shape;272;p44"/>
          <p:cNvSpPr/>
          <p:nvPr/>
        </p:nvSpPr>
        <p:spPr>
          <a:xfrm>
            <a:off x="6400100" y="1196825"/>
            <a:ext cx="1132800" cy="921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Product Service</a:t>
            </a:r>
            <a:endParaRPr/>
          </a:p>
        </p:txBody>
      </p:sp>
      <p:sp>
        <p:nvSpPr>
          <p:cNvPr id="273" name="Google Shape;273;p44"/>
          <p:cNvSpPr/>
          <p:nvPr/>
        </p:nvSpPr>
        <p:spPr>
          <a:xfrm>
            <a:off x="6431400" y="3130200"/>
            <a:ext cx="1132800" cy="9219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 Service</a:t>
            </a:r>
            <a:endParaRPr/>
          </a:p>
        </p:txBody>
      </p:sp>
      <p:cxnSp>
        <p:nvCxnSpPr>
          <p:cNvPr id="274" name="Google Shape;274;p44"/>
          <p:cNvCxnSpPr>
            <a:stCxn id="268" idx="3"/>
            <a:endCxn id="269" idx="1"/>
          </p:cNvCxnSpPr>
          <p:nvPr/>
        </p:nvCxnSpPr>
        <p:spPr>
          <a:xfrm>
            <a:off x="2023125" y="2646500"/>
            <a:ext cx="367200" cy="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44"/>
          <p:cNvCxnSpPr>
            <a:stCxn id="269" idx="3"/>
            <a:endCxn id="270" idx="1"/>
          </p:cNvCxnSpPr>
          <p:nvPr/>
        </p:nvCxnSpPr>
        <p:spPr>
          <a:xfrm flipH="1" rot="10800000">
            <a:off x="3861225" y="2639300"/>
            <a:ext cx="747900" cy="72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44"/>
          <p:cNvCxnSpPr>
            <a:stCxn id="271" idx="3"/>
            <a:endCxn id="272" idx="1"/>
          </p:cNvCxnSpPr>
          <p:nvPr/>
        </p:nvCxnSpPr>
        <p:spPr>
          <a:xfrm flipH="1" rot="10800000">
            <a:off x="5927225" y="1657875"/>
            <a:ext cx="472800" cy="10386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44"/>
          <p:cNvCxnSpPr>
            <a:stCxn id="271" idx="3"/>
            <a:endCxn id="273" idx="1"/>
          </p:cNvCxnSpPr>
          <p:nvPr/>
        </p:nvCxnSpPr>
        <p:spPr>
          <a:xfrm>
            <a:off x="5927225" y="2696475"/>
            <a:ext cx="504300" cy="89460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44"/>
          <p:cNvSpPr txBox="1"/>
          <p:nvPr/>
        </p:nvSpPr>
        <p:spPr>
          <a:xfrm>
            <a:off x="5868500" y="583525"/>
            <a:ext cx="41034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Kubernetes Cluster</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 Microservice Overview</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Once upon a time while we are in monolithic app days</a:t>
            </a:r>
            <a:endParaRPr/>
          </a:p>
        </p:txBody>
      </p:sp>
      <p:sp>
        <p:nvSpPr>
          <p:cNvPr id="289" name="Google Shape;28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giphy (1).gif" id="290" name="Google Shape;290;p46"/>
          <p:cNvPicPr preferRelativeResize="0"/>
          <p:nvPr/>
        </p:nvPicPr>
        <p:blipFill>
          <a:blip r:embed="rId3">
            <a:alphaModFix/>
          </a:blip>
          <a:stretch>
            <a:fillRect/>
          </a:stretch>
        </p:blipFill>
        <p:spPr>
          <a:xfrm>
            <a:off x="2286000" y="1709738"/>
            <a:ext cx="4572000" cy="2486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switching to </a:t>
            </a:r>
            <a:r>
              <a:rPr lang="en">
                <a:solidFill>
                  <a:srgbClr val="FF9900"/>
                </a:solidFill>
              </a:rPr>
              <a:t>Microservice Architecture</a:t>
            </a:r>
            <a:r>
              <a:rPr lang="en"/>
              <a:t> ...</a:t>
            </a:r>
            <a:endParaRPr/>
          </a:p>
        </p:txBody>
      </p:sp>
      <p:sp>
        <p:nvSpPr>
          <p:cNvPr id="296" name="Google Shape;29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giphy (2).gif" id="297" name="Google Shape;297;p47"/>
          <p:cNvPicPr preferRelativeResize="0"/>
          <p:nvPr/>
        </p:nvPicPr>
        <p:blipFill>
          <a:blip r:embed="rId3">
            <a:alphaModFix/>
          </a:blip>
          <a:stretch>
            <a:fillRect/>
          </a:stretch>
        </p:blipFill>
        <p:spPr>
          <a:xfrm>
            <a:off x="1752600" y="1354238"/>
            <a:ext cx="4572000" cy="362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yes, the truth is, only the name </a:t>
            </a:r>
            <a:r>
              <a:rPr lang="en">
                <a:solidFill>
                  <a:srgbClr val="FF9900"/>
                </a:solidFill>
              </a:rPr>
              <a:t>Microservice Architecture</a:t>
            </a:r>
            <a:r>
              <a:rPr lang="en"/>
              <a:t> cannot solve your architectural problems. </a:t>
            </a:r>
            <a:endParaRPr/>
          </a:p>
          <a:p>
            <a:pPr indent="0" lvl="0" marL="0" rtl="0" algn="l">
              <a:spcBef>
                <a:spcPts val="1600"/>
              </a:spcBef>
              <a:spcAft>
                <a:spcPts val="1600"/>
              </a:spcAft>
              <a:buNone/>
            </a:pPr>
            <a:r>
              <a:rPr lang="en"/>
              <a:t>You need to consider applying best practices to Microservices to do it in an efficient way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 Try to Reach Glory of REST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Leonard Richardson’s Maturity Model</a:t>
            </a:r>
            <a:endParaRPr/>
          </a:p>
        </p:txBody>
      </p:sp>
      <p:sp>
        <p:nvSpPr>
          <p:cNvPr id="314" name="Google Shape;31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descr="overview.png" id="315" name="Google Shape;315;p50"/>
          <p:cNvPicPr preferRelativeResize="0"/>
          <p:nvPr/>
        </p:nvPicPr>
        <p:blipFill>
          <a:blip r:embed="rId3">
            <a:alphaModFix/>
          </a:blip>
          <a:stretch>
            <a:fillRect/>
          </a:stretch>
        </p:blipFill>
        <p:spPr>
          <a:xfrm>
            <a:off x="1771596" y="1127025"/>
            <a:ext cx="5776978"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1"/>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 k8s Warm-up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it?</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Open-source platform for managing containerized workloads and services.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Structure</a:t>
            </a:r>
            <a:endParaRPr/>
          </a:p>
        </p:txBody>
      </p:sp>
      <p:sp>
        <p:nvSpPr>
          <p:cNvPr id="326" name="Google Shape;32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52"/>
          <p:cNvPicPr preferRelativeResize="0"/>
          <p:nvPr/>
        </p:nvPicPr>
        <p:blipFill>
          <a:blip r:embed="rId3">
            <a:alphaModFix/>
          </a:blip>
          <a:stretch>
            <a:fillRect/>
          </a:stretch>
        </p:blipFill>
        <p:spPr>
          <a:xfrm>
            <a:off x="2595563" y="1214438"/>
            <a:ext cx="3952875" cy="362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deployment.yml</a:t>
            </a:r>
            <a:endParaRPr/>
          </a:p>
        </p:txBody>
      </p:sp>
      <p:sp>
        <p:nvSpPr>
          <p:cNvPr id="333" name="Google Shape;33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53"/>
          <p:cNvPicPr preferRelativeResize="0"/>
          <p:nvPr/>
        </p:nvPicPr>
        <p:blipFill>
          <a:blip r:embed="rId3">
            <a:alphaModFix/>
          </a:blip>
          <a:stretch>
            <a:fillRect/>
          </a:stretch>
        </p:blipFill>
        <p:spPr>
          <a:xfrm>
            <a:off x="1415626" y="665850"/>
            <a:ext cx="6341351" cy="4477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service.yml</a:t>
            </a:r>
            <a:endParaRPr/>
          </a:p>
        </p:txBody>
      </p:sp>
      <p:sp>
        <p:nvSpPr>
          <p:cNvPr id="340" name="Google Shape;34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54"/>
          <p:cNvPicPr preferRelativeResize="0"/>
          <p:nvPr/>
        </p:nvPicPr>
        <p:blipFill>
          <a:blip r:embed="rId3">
            <a:alphaModFix/>
          </a:blip>
          <a:stretch>
            <a:fillRect/>
          </a:stretch>
        </p:blipFill>
        <p:spPr>
          <a:xfrm>
            <a:off x="849300" y="753800"/>
            <a:ext cx="7517001" cy="4389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Kubectl configuration</a:t>
            </a:r>
            <a:endParaRPr/>
          </a:p>
        </p:txBody>
      </p:sp>
      <p:sp>
        <p:nvSpPr>
          <p:cNvPr id="347" name="Google Shape;34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Kubectl is a client app for k8s api server in order to manage k8s cluster. If you use minikube, your kubectl will be automatically configured, and it is different for other cloud providers.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deployment</a:t>
            </a:r>
            <a:endParaRPr/>
          </a:p>
        </p:txBody>
      </p:sp>
      <p:sp>
        <p:nvSpPr>
          <p:cNvPr id="353" name="Google Shape;35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clone &lt;http://project&gt;</a:t>
            </a:r>
            <a:endParaRPr/>
          </a:p>
          <a:p>
            <a:pPr indent="0" lvl="0" marL="0" rtl="0" algn="l">
              <a:spcBef>
                <a:spcPts val="1600"/>
              </a:spcBef>
              <a:spcAft>
                <a:spcPts val="1600"/>
              </a:spcAft>
              <a:buNone/>
            </a:pPr>
            <a:r>
              <a:rPr lang="en"/>
              <a:t>cd &lt;project&gt;</a:t>
            </a:r>
            <a:br>
              <a:rPr lang="en"/>
            </a:br>
            <a:br>
              <a:rPr lang="en"/>
            </a:br>
            <a:r>
              <a:rPr lang="en"/>
              <a:t>kubectl apply -f k8s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a:t>
            </a:r>
            <a:r>
              <a:rPr lang="en"/>
              <a:t>Confidential</a:t>
            </a:r>
            <a:r>
              <a:rPr lang="en"/>
              <a:t> Data</a:t>
            </a:r>
            <a:endParaRPr/>
          </a:p>
        </p:txBody>
      </p:sp>
      <p:sp>
        <p:nvSpPr>
          <p:cNvPr id="359" name="Google Shape;359;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confidential data like db password, api secret, etc… you can store them inside Kubernetes secrets</a:t>
            </a:r>
            <a:endParaRPr/>
          </a:p>
          <a:p>
            <a:pPr indent="0" lvl="0" marL="0" rtl="0" algn="l">
              <a:spcBef>
                <a:spcPts val="1600"/>
              </a:spcBef>
              <a:spcAft>
                <a:spcPts val="1600"/>
              </a:spcAft>
              <a:buNone/>
            </a:pPr>
            <a:r>
              <a:rPr lang="en">
                <a:solidFill>
                  <a:srgbClr val="FF9900"/>
                </a:solidFill>
              </a:rPr>
              <a:t>kubectl -n microservice create secret generic product-service --from-literal=dbpassword=${dbpassword}</a:t>
            </a:r>
            <a:endParaRPr>
              <a:solidFill>
                <a:srgbClr val="FF99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6" name="Google Shape;366;p58"/>
          <p:cNvPicPr preferRelativeResize="0"/>
          <p:nvPr/>
        </p:nvPicPr>
        <p:blipFill>
          <a:blip r:embed="rId3">
            <a:alphaModFix/>
          </a:blip>
          <a:stretch>
            <a:fillRect/>
          </a:stretch>
        </p:blipFill>
        <p:spPr>
          <a:xfrm>
            <a:off x="0" y="765335"/>
            <a:ext cx="9144000" cy="40700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 Continuous Deployment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descr="jenkins.png" id="376" name="Google Shape;376;p60"/>
          <p:cNvPicPr preferRelativeResize="0"/>
          <p:nvPr/>
        </p:nvPicPr>
        <p:blipFill>
          <a:blip r:embed="rId3">
            <a:alphaModFix/>
          </a:blip>
          <a:stretch>
            <a:fillRect/>
          </a:stretch>
        </p:blipFill>
        <p:spPr>
          <a:xfrm>
            <a:off x="3243569" y="514975"/>
            <a:ext cx="892650" cy="1235225"/>
          </a:xfrm>
          <a:prstGeom prst="rect">
            <a:avLst/>
          </a:prstGeom>
          <a:noFill/>
          <a:ln>
            <a:noFill/>
          </a:ln>
        </p:spPr>
      </p:pic>
      <p:pic>
        <p:nvPicPr>
          <p:cNvPr descr="logomark-orange@2x.png" id="377" name="Google Shape;377;p60"/>
          <p:cNvPicPr preferRelativeResize="0"/>
          <p:nvPr/>
        </p:nvPicPr>
        <p:blipFill>
          <a:blip r:embed="rId4">
            <a:alphaModFix/>
          </a:blip>
          <a:stretch>
            <a:fillRect/>
          </a:stretch>
        </p:blipFill>
        <p:spPr>
          <a:xfrm>
            <a:off x="809359" y="752900"/>
            <a:ext cx="759375" cy="759375"/>
          </a:xfrm>
          <a:prstGeom prst="rect">
            <a:avLst/>
          </a:prstGeom>
          <a:noFill/>
          <a:ln>
            <a:noFill/>
          </a:ln>
        </p:spPr>
      </p:pic>
      <p:pic>
        <p:nvPicPr>
          <p:cNvPr descr="computer-icon-1019.jpg" id="378" name="Google Shape;378;p60"/>
          <p:cNvPicPr preferRelativeResize="0"/>
          <p:nvPr/>
        </p:nvPicPr>
        <p:blipFill>
          <a:blip r:embed="rId5">
            <a:alphaModFix/>
          </a:blip>
          <a:stretch>
            <a:fillRect/>
          </a:stretch>
        </p:blipFill>
        <p:spPr>
          <a:xfrm>
            <a:off x="777275" y="4078635"/>
            <a:ext cx="759376" cy="726618"/>
          </a:xfrm>
          <a:prstGeom prst="rect">
            <a:avLst/>
          </a:prstGeom>
          <a:noFill/>
          <a:ln>
            <a:noFill/>
          </a:ln>
        </p:spPr>
      </p:pic>
      <p:sp>
        <p:nvSpPr>
          <p:cNvPr id="379" name="Google Shape;379;p60"/>
          <p:cNvSpPr/>
          <p:nvPr/>
        </p:nvSpPr>
        <p:spPr>
          <a:xfrm>
            <a:off x="1110450" y="1631050"/>
            <a:ext cx="90300" cy="2415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0"/>
          <p:cNvSpPr/>
          <p:nvPr/>
        </p:nvSpPr>
        <p:spPr>
          <a:xfrm>
            <a:off x="4747850" y="735775"/>
            <a:ext cx="805200" cy="8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a:t>
            </a:r>
            <a:endParaRPr/>
          </a:p>
        </p:txBody>
      </p:sp>
      <p:sp>
        <p:nvSpPr>
          <p:cNvPr id="381" name="Google Shape;381;p60"/>
          <p:cNvSpPr/>
          <p:nvPr/>
        </p:nvSpPr>
        <p:spPr>
          <a:xfrm>
            <a:off x="4747825" y="1878775"/>
            <a:ext cx="805200" cy="8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Test</a:t>
            </a:r>
            <a:endParaRPr/>
          </a:p>
        </p:txBody>
      </p:sp>
      <p:sp>
        <p:nvSpPr>
          <p:cNvPr id="382" name="Google Shape;382;p60"/>
          <p:cNvSpPr/>
          <p:nvPr/>
        </p:nvSpPr>
        <p:spPr>
          <a:xfrm>
            <a:off x="4747825" y="3097975"/>
            <a:ext cx="805200" cy="8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Deploy</a:t>
            </a:r>
            <a:endParaRPr/>
          </a:p>
        </p:txBody>
      </p:sp>
      <p:sp>
        <p:nvSpPr>
          <p:cNvPr id="383" name="Google Shape;383;p60"/>
          <p:cNvSpPr/>
          <p:nvPr/>
        </p:nvSpPr>
        <p:spPr>
          <a:xfrm>
            <a:off x="1617325" y="1055075"/>
            <a:ext cx="1569600" cy="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0"/>
          <p:cNvSpPr/>
          <p:nvPr/>
        </p:nvSpPr>
        <p:spPr>
          <a:xfrm>
            <a:off x="4178650" y="770800"/>
            <a:ext cx="55500" cy="318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0"/>
          <p:cNvSpPr/>
          <p:nvPr/>
        </p:nvSpPr>
        <p:spPr>
          <a:xfrm>
            <a:off x="4296650" y="1117550"/>
            <a:ext cx="381900" cy="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0"/>
          <p:cNvSpPr/>
          <p:nvPr/>
        </p:nvSpPr>
        <p:spPr>
          <a:xfrm>
            <a:off x="4296650" y="2260550"/>
            <a:ext cx="381900" cy="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0"/>
          <p:cNvSpPr/>
          <p:nvPr/>
        </p:nvSpPr>
        <p:spPr>
          <a:xfrm>
            <a:off x="4296650" y="3479750"/>
            <a:ext cx="381900" cy="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0"/>
          <p:cNvSpPr/>
          <p:nvPr/>
        </p:nvSpPr>
        <p:spPr>
          <a:xfrm>
            <a:off x="5855050" y="770800"/>
            <a:ext cx="55500" cy="318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0"/>
          <p:cNvSpPr/>
          <p:nvPr/>
        </p:nvSpPr>
        <p:spPr>
          <a:xfrm>
            <a:off x="7406350" y="1367425"/>
            <a:ext cx="1513188" cy="204076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Cloud Provider</a:t>
            </a:r>
            <a:endParaRPr/>
          </a:p>
        </p:txBody>
      </p:sp>
      <p:sp>
        <p:nvSpPr>
          <p:cNvPr id="390" name="Google Shape;390;p60"/>
          <p:cNvSpPr/>
          <p:nvPr/>
        </p:nvSpPr>
        <p:spPr>
          <a:xfrm>
            <a:off x="6125450" y="2260550"/>
            <a:ext cx="1190700" cy="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descr="pipeline.png" id="395" name="Google Shape;395;p61"/>
          <p:cNvPicPr preferRelativeResize="0"/>
          <p:nvPr/>
        </p:nvPicPr>
        <p:blipFill>
          <a:blip r:embed="rId3">
            <a:alphaModFix/>
          </a:blip>
          <a:stretch>
            <a:fillRect/>
          </a:stretch>
        </p:blipFill>
        <p:spPr>
          <a:xfrm>
            <a:off x="1060150" y="152400"/>
            <a:ext cx="7023689"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use?</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managed versions of kubernetes on </a:t>
            </a:r>
            <a:r>
              <a:rPr lang="en">
                <a:solidFill>
                  <a:srgbClr val="FF9900"/>
                </a:solidFill>
              </a:rPr>
              <a:t>Google Cloud</a:t>
            </a:r>
            <a:r>
              <a:rPr lang="en"/>
              <a:t>, </a:t>
            </a:r>
            <a:r>
              <a:rPr lang="en">
                <a:solidFill>
                  <a:srgbClr val="FF9900"/>
                </a:solidFill>
              </a:rPr>
              <a:t>AWS</a:t>
            </a:r>
            <a:r>
              <a:rPr lang="en"/>
              <a:t>, and </a:t>
            </a:r>
            <a:r>
              <a:rPr lang="en">
                <a:solidFill>
                  <a:srgbClr val="FF9900"/>
                </a:solidFill>
              </a:rPr>
              <a:t>Azure</a:t>
            </a:r>
            <a:r>
              <a:rPr lang="en"/>
              <a:t>. You can use </a:t>
            </a:r>
            <a:r>
              <a:rPr lang="en">
                <a:solidFill>
                  <a:srgbClr val="FF9900"/>
                </a:solidFill>
              </a:rPr>
              <a:t>kubespray</a:t>
            </a:r>
            <a:r>
              <a:rPr lang="en"/>
              <a:t> to deploy k8s on datacenter. </a:t>
            </a:r>
            <a:endParaRPr/>
          </a:p>
          <a:p>
            <a:pPr indent="0" lvl="0" marL="0" rtl="0" algn="l">
              <a:spcBef>
                <a:spcPts val="1600"/>
              </a:spcBef>
              <a:spcAft>
                <a:spcPts val="1600"/>
              </a:spcAft>
              <a:buNone/>
            </a:pPr>
            <a:r>
              <a:rPr lang="en"/>
              <a:t>We will focused on architectural overview rather than how to install k8s from now 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Slack Notifications</a:t>
            </a:r>
            <a:endParaRPr/>
          </a:p>
        </p:txBody>
      </p:sp>
      <p:sp>
        <p:nvSpPr>
          <p:cNvPr id="401" name="Google Shape;40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lack_notify.png" id="402" name="Google Shape;402;p62"/>
          <p:cNvPicPr preferRelativeResize="0"/>
          <p:nvPr/>
        </p:nvPicPr>
        <p:blipFill>
          <a:blip r:embed="rId3">
            <a:alphaModFix/>
          </a:blip>
          <a:stretch>
            <a:fillRect/>
          </a:stretch>
        </p:blipFill>
        <p:spPr>
          <a:xfrm>
            <a:off x="580425" y="315376"/>
            <a:ext cx="7617403" cy="4305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Deployment Script</a:t>
            </a:r>
            <a:endParaRPr/>
          </a:p>
        </p:txBody>
      </p:sp>
      <p:sp>
        <p:nvSpPr>
          <p:cNvPr id="408" name="Google Shape;40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63"/>
          <p:cNvPicPr preferRelativeResize="0"/>
          <p:nvPr/>
        </p:nvPicPr>
        <p:blipFill>
          <a:blip r:embed="rId3">
            <a:alphaModFix/>
          </a:blip>
          <a:stretch>
            <a:fillRect/>
          </a:stretch>
        </p:blipFill>
        <p:spPr>
          <a:xfrm>
            <a:off x="0" y="1229082"/>
            <a:ext cx="9143998" cy="32949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Types</a:t>
            </a:r>
            <a:endParaRPr/>
          </a:p>
        </p:txBody>
      </p:sp>
      <p:sp>
        <p:nvSpPr>
          <p:cNvPr id="415" name="Google Shape;41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Rolling Update</a:t>
            </a:r>
            <a:endParaRPr/>
          </a:p>
          <a:p>
            <a:pPr indent="-342900" lvl="0" marL="457200" rtl="0" algn="l">
              <a:spcBef>
                <a:spcPts val="0"/>
              </a:spcBef>
              <a:spcAft>
                <a:spcPts val="0"/>
              </a:spcAft>
              <a:buSzPts val="1800"/>
              <a:buChar char="●"/>
            </a:pPr>
            <a:r>
              <a:rPr lang="en"/>
              <a:t>Canary Deployment</a:t>
            </a:r>
            <a:endParaRPr/>
          </a:p>
          <a:p>
            <a:pPr indent="-342900" lvl="0" marL="457200" rtl="0" algn="l">
              <a:spcBef>
                <a:spcPts val="0"/>
              </a:spcBef>
              <a:spcAft>
                <a:spcPts val="0"/>
              </a:spcAft>
              <a:buSzPts val="1800"/>
              <a:buChar char="●"/>
            </a:pPr>
            <a:r>
              <a:rPr lang="en"/>
              <a:t>Blue / Green Deployment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421" name="Google Shape;42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Deployment resource on k8s uses </a:t>
            </a:r>
            <a:r>
              <a:rPr b="1" lang="en"/>
              <a:t>RollingUpdate</a:t>
            </a:r>
            <a:r>
              <a:rPr lang="en"/>
              <a:t> strategy by default. Within this strategy, pods deployed one by one instead of taking entire service down.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Canary Deployment</a:t>
            </a:r>
            <a:endParaRPr/>
          </a:p>
        </p:txBody>
      </p:sp>
      <p:sp>
        <p:nvSpPr>
          <p:cNvPr id="427" name="Google Shape;42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deploy an experimental feature and allow small amount of request traffic to this deployment. You increment the size of traffic and after a while, canary replaces the production one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67"/>
          <p:cNvPicPr preferRelativeResize="0"/>
          <p:nvPr/>
        </p:nvPicPr>
        <p:blipFill>
          <a:blip r:embed="rId3">
            <a:alphaModFix/>
          </a:blip>
          <a:stretch>
            <a:fillRect/>
          </a:stretch>
        </p:blipFill>
        <p:spPr>
          <a:xfrm>
            <a:off x="933550" y="339975"/>
            <a:ext cx="7249075" cy="4498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68"/>
          <p:cNvPicPr preferRelativeResize="0"/>
          <p:nvPr/>
        </p:nvPicPr>
        <p:blipFill>
          <a:blip r:embed="rId3">
            <a:alphaModFix/>
          </a:blip>
          <a:stretch>
            <a:fillRect/>
          </a:stretch>
        </p:blipFill>
        <p:spPr>
          <a:xfrm>
            <a:off x="794200" y="159650"/>
            <a:ext cx="7776924" cy="49076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while...</a:t>
            </a:r>
            <a:endParaRPr/>
          </a:p>
        </p:txBody>
      </p:sp>
      <p:sp>
        <p:nvSpPr>
          <p:cNvPr id="447" name="Google Shape;44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confirmed that, the feature on canary deployment works, replace prod image with canary one and delete canary deployment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4" name="Google Shape;454;p70"/>
          <p:cNvPicPr preferRelativeResize="0"/>
          <p:nvPr/>
        </p:nvPicPr>
        <p:blipFill>
          <a:blip r:embed="rId3">
            <a:alphaModFix/>
          </a:blip>
          <a:stretch>
            <a:fillRect/>
          </a:stretch>
        </p:blipFill>
        <p:spPr>
          <a:xfrm>
            <a:off x="537875" y="94950"/>
            <a:ext cx="8222926" cy="50485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 &amp; Green Deployment</a:t>
            </a:r>
            <a:endParaRPr/>
          </a:p>
        </p:txBody>
      </p:sp>
      <p:sp>
        <p:nvSpPr>
          <p:cNvPr id="460" name="Google Shape;460;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this strategy, there will be 2 environments with same properties except application version. The current version will be called </a:t>
            </a:r>
            <a:r>
              <a:rPr lang="en">
                <a:solidFill>
                  <a:srgbClr val="1155CC"/>
                </a:solidFill>
              </a:rPr>
              <a:t>blue</a:t>
            </a:r>
            <a:r>
              <a:rPr lang="en"/>
              <a:t> and new version will be </a:t>
            </a:r>
            <a:r>
              <a:rPr lang="en">
                <a:solidFill>
                  <a:srgbClr val="00FF00"/>
                </a:solidFill>
              </a:rPr>
              <a:t>green</a:t>
            </a:r>
            <a:r>
              <a:rPr lang="en"/>
              <a:t>. Just update ingress rules to redirect traffic to green deployment.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Cluster Environment Architecture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 Distributed Configuration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Not Project Specific Configs?</a:t>
            </a:r>
            <a:endParaRPr/>
          </a:p>
        </p:txBody>
      </p:sp>
      <p:sp>
        <p:nvSpPr>
          <p:cNvPr id="471" name="Google Shape;47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t>Sensitive data walks around Git</a:t>
            </a:r>
            <a:endParaRPr b="1">
              <a:solidFill>
                <a:srgbClr val="FFFFFF"/>
              </a:solidFill>
            </a:endParaRPr>
          </a:p>
          <a:p>
            <a:pPr indent="-342900" lvl="0" marL="457200" rtl="0" algn="l">
              <a:spcBef>
                <a:spcPts val="1600"/>
              </a:spcBef>
              <a:spcAft>
                <a:spcPts val="1600"/>
              </a:spcAft>
              <a:buClr>
                <a:srgbClr val="FFFFFF"/>
              </a:buClr>
              <a:buSzPts val="1800"/>
              <a:buChar char="●"/>
            </a:pPr>
            <a:r>
              <a:rPr lang="en"/>
              <a:t>Unable to inherit common properties like </a:t>
            </a:r>
            <a:r>
              <a:rPr lang="en">
                <a:solidFill>
                  <a:srgbClr val="FF9900"/>
                </a:solidFill>
              </a:rPr>
              <a:t>spring.main.banner-mode=OFF</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Centralized Config?</a:t>
            </a:r>
            <a:endParaRPr/>
          </a:p>
        </p:txBody>
      </p:sp>
      <p:sp>
        <p:nvSpPr>
          <p:cNvPr id="477" name="Google Shape;477;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9900"/>
                </a:solidFill>
              </a:rPr>
              <a:t>Consul</a:t>
            </a:r>
            <a:r>
              <a:rPr lang="en"/>
              <a:t> can be used to keep config data as Key/Value</a:t>
            </a:r>
            <a:endParaRPr b="1">
              <a:solidFill>
                <a:srgbClr val="FFFFFF"/>
              </a:solidFill>
            </a:endParaRPr>
          </a:p>
          <a:p>
            <a:pPr indent="-342900" lvl="0" marL="457200" rtl="0" algn="l">
              <a:spcBef>
                <a:spcPts val="1600"/>
              </a:spcBef>
              <a:spcAft>
                <a:spcPts val="0"/>
              </a:spcAft>
              <a:buClr>
                <a:srgbClr val="FFFFFF"/>
              </a:buClr>
              <a:buSzPts val="1800"/>
              <a:buChar char="●"/>
            </a:pPr>
            <a:r>
              <a:rPr lang="en"/>
              <a:t>Create a project for just keeping project configurations.</a:t>
            </a:r>
            <a:endParaRPr/>
          </a:p>
          <a:p>
            <a:pPr indent="-342900" lvl="0" marL="457200" rtl="0" algn="l">
              <a:spcBef>
                <a:spcPts val="1600"/>
              </a:spcBef>
              <a:spcAft>
                <a:spcPts val="1600"/>
              </a:spcAft>
              <a:buSzPts val="1800"/>
              <a:buChar char="●"/>
            </a:pPr>
            <a:r>
              <a:rPr lang="en">
                <a:solidFill>
                  <a:srgbClr val="FF9900"/>
                </a:solidFill>
              </a:rPr>
              <a:t>Git2Consul</a:t>
            </a:r>
            <a:r>
              <a:rPr lang="en"/>
              <a:t> for sync configuration to Consul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Architecture</a:t>
            </a:r>
            <a:endParaRPr/>
          </a:p>
          <a:p>
            <a:pPr indent="0" lvl="0" marL="0" rtl="0" algn="ctr">
              <a:spcBef>
                <a:spcPts val="0"/>
              </a:spcBef>
              <a:spcAft>
                <a:spcPts val="0"/>
              </a:spcAft>
              <a:buNone/>
            </a:pPr>
            <a:r>
              <a:t/>
            </a:r>
            <a:endParaRPr/>
          </a:p>
        </p:txBody>
      </p:sp>
      <p:pic>
        <p:nvPicPr>
          <p:cNvPr descr="consul.png" id="483" name="Google Shape;483;p75"/>
          <p:cNvPicPr preferRelativeResize="0"/>
          <p:nvPr/>
        </p:nvPicPr>
        <p:blipFill>
          <a:blip r:embed="rId3">
            <a:alphaModFix/>
          </a:blip>
          <a:stretch>
            <a:fillRect/>
          </a:stretch>
        </p:blipFill>
        <p:spPr>
          <a:xfrm>
            <a:off x="6241050" y="941525"/>
            <a:ext cx="2438400" cy="2438400"/>
          </a:xfrm>
          <a:prstGeom prst="rect">
            <a:avLst/>
          </a:prstGeom>
          <a:noFill/>
          <a:ln>
            <a:noFill/>
          </a:ln>
        </p:spPr>
      </p:pic>
      <p:sp>
        <p:nvSpPr>
          <p:cNvPr id="484" name="Google Shape;484;p75"/>
          <p:cNvSpPr/>
          <p:nvPr/>
        </p:nvSpPr>
        <p:spPr>
          <a:xfrm>
            <a:off x="1589175" y="1347950"/>
            <a:ext cx="2585400" cy="12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9900"/>
                </a:solidFill>
              </a:rPr>
              <a:t>Git2Consull Daemon</a:t>
            </a:r>
            <a:endParaRPr sz="3000">
              <a:solidFill>
                <a:srgbClr val="FF9900"/>
              </a:solidFill>
            </a:endParaRPr>
          </a:p>
        </p:txBody>
      </p:sp>
      <p:sp>
        <p:nvSpPr>
          <p:cNvPr id="485" name="Google Shape;485;p75"/>
          <p:cNvSpPr/>
          <p:nvPr/>
        </p:nvSpPr>
        <p:spPr>
          <a:xfrm>
            <a:off x="1589175" y="3710150"/>
            <a:ext cx="2585400" cy="12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9900"/>
                </a:solidFill>
              </a:rPr>
              <a:t>Config Project</a:t>
            </a:r>
            <a:endParaRPr sz="3000">
              <a:solidFill>
                <a:srgbClr val="FF9900"/>
              </a:solidFill>
            </a:endParaRPr>
          </a:p>
        </p:txBody>
      </p:sp>
      <p:sp>
        <p:nvSpPr>
          <p:cNvPr id="486" name="Google Shape;486;p75"/>
          <p:cNvSpPr/>
          <p:nvPr/>
        </p:nvSpPr>
        <p:spPr>
          <a:xfrm>
            <a:off x="4250775" y="4299775"/>
            <a:ext cx="3682800" cy="164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5"/>
          <p:cNvSpPr txBox="1"/>
          <p:nvPr/>
        </p:nvSpPr>
        <p:spPr>
          <a:xfrm>
            <a:off x="4717050" y="3758500"/>
            <a:ext cx="4307100" cy="8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Git push new config change</a:t>
            </a:r>
            <a:endParaRPr>
              <a:solidFill>
                <a:srgbClr val="FFFFFF"/>
              </a:solidFill>
            </a:endParaRPr>
          </a:p>
        </p:txBody>
      </p:sp>
      <p:sp>
        <p:nvSpPr>
          <p:cNvPr id="488" name="Google Shape;488;p75"/>
          <p:cNvSpPr/>
          <p:nvPr/>
        </p:nvSpPr>
        <p:spPr>
          <a:xfrm rot="10800000">
            <a:off x="2872600" y="2760175"/>
            <a:ext cx="152700" cy="860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5"/>
          <p:cNvSpPr txBox="1"/>
          <p:nvPr/>
        </p:nvSpPr>
        <p:spPr>
          <a:xfrm rot="-5400000">
            <a:off x="2458775" y="2821275"/>
            <a:ext cx="8760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Polling</a:t>
            </a:r>
            <a:endParaRPr>
              <a:solidFill>
                <a:srgbClr val="FFFFFF"/>
              </a:solidFill>
            </a:endParaRPr>
          </a:p>
        </p:txBody>
      </p:sp>
      <p:sp>
        <p:nvSpPr>
          <p:cNvPr id="490" name="Google Shape;490;p75"/>
          <p:cNvSpPr/>
          <p:nvPr/>
        </p:nvSpPr>
        <p:spPr>
          <a:xfrm>
            <a:off x="4338875" y="1853700"/>
            <a:ext cx="2118600" cy="16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5"/>
          <p:cNvSpPr txBox="1"/>
          <p:nvPr/>
        </p:nvSpPr>
        <p:spPr>
          <a:xfrm>
            <a:off x="4319625" y="1446300"/>
            <a:ext cx="58665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Sync configs to Consul</a:t>
            </a:r>
            <a:endParaRPr>
              <a:solidFill>
                <a:srgbClr val="FFFFFF"/>
              </a:solidFill>
            </a:endParaRPr>
          </a:p>
        </p:txBody>
      </p:sp>
      <p:sp>
        <p:nvSpPr>
          <p:cNvPr id="492" name="Google Shape;492;p75"/>
          <p:cNvSpPr/>
          <p:nvPr/>
        </p:nvSpPr>
        <p:spPr>
          <a:xfrm>
            <a:off x="8275625" y="3494250"/>
            <a:ext cx="672300" cy="10389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rPr>
              <a:t>User</a:t>
            </a:r>
            <a:endParaRPr>
              <a:solidFill>
                <a:srgbClr val="FF99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Boot Config</a:t>
            </a:r>
            <a:endParaRPr/>
          </a:p>
        </p:txBody>
      </p:sp>
      <p:sp>
        <p:nvSpPr>
          <p:cNvPr id="498" name="Google Shape;49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onsul_config.png" id="499" name="Google Shape;499;p76"/>
          <p:cNvPicPr preferRelativeResize="0"/>
          <p:nvPr/>
        </p:nvPicPr>
        <p:blipFill>
          <a:blip r:embed="rId3">
            <a:alphaModFix/>
          </a:blip>
          <a:stretch>
            <a:fillRect/>
          </a:stretch>
        </p:blipFill>
        <p:spPr>
          <a:xfrm>
            <a:off x="1799237" y="1477800"/>
            <a:ext cx="5545526" cy="34610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Boot Config (Test)</a:t>
            </a:r>
            <a:endParaRPr/>
          </a:p>
        </p:txBody>
      </p:sp>
      <p:sp>
        <p:nvSpPr>
          <p:cNvPr id="505" name="Google Shape;50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consul_test_config.png" id="506" name="Google Shape;506;p77"/>
          <p:cNvPicPr preferRelativeResize="0"/>
          <p:nvPr/>
        </p:nvPicPr>
        <p:blipFill>
          <a:blip r:embed="rId3">
            <a:alphaModFix/>
          </a:blip>
          <a:stretch>
            <a:fillRect/>
          </a:stretch>
        </p:blipFill>
        <p:spPr>
          <a:xfrm>
            <a:off x="1956400" y="1430250"/>
            <a:ext cx="5231175" cy="35400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Git2Consul</a:t>
            </a:r>
            <a:endParaRPr/>
          </a:p>
        </p:txBody>
      </p:sp>
      <p:sp>
        <p:nvSpPr>
          <p:cNvPr id="512" name="Google Shape;512;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npm install -g git2consul</a:t>
            </a:r>
            <a:endParaRPr>
              <a:solidFill>
                <a:srgbClr val="FF9900"/>
              </a:solidFill>
            </a:endParaRPr>
          </a:p>
          <a:p>
            <a:pPr indent="0" lvl="0" marL="0" rtl="0" algn="l">
              <a:spcBef>
                <a:spcPts val="1600"/>
              </a:spcBef>
              <a:spcAft>
                <a:spcPts val="0"/>
              </a:spcAft>
              <a:buNone/>
            </a:pPr>
            <a:r>
              <a:rPr lang="en"/>
              <a:t>Create a file called </a:t>
            </a:r>
            <a:r>
              <a:rPr lang="en">
                <a:solidFill>
                  <a:srgbClr val="FF9900"/>
                </a:solidFill>
              </a:rPr>
              <a:t>git2consul.json</a:t>
            </a:r>
            <a:r>
              <a:rPr lang="en"/>
              <a:t> and add necessary config</a:t>
            </a:r>
            <a:endParaRPr/>
          </a:p>
          <a:p>
            <a:pPr indent="0" lvl="0" marL="0" rtl="0" algn="l">
              <a:spcBef>
                <a:spcPts val="1600"/>
              </a:spcBef>
              <a:spcAft>
                <a:spcPts val="1600"/>
              </a:spcAft>
              <a:buNone/>
            </a:pPr>
            <a:r>
              <a:rPr lang="en">
                <a:solidFill>
                  <a:srgbClr val="FF9900"/>
                </a:solidFill>
              </a:rPr>
              <a:t>git2consul --endpoint &lt;consul_host&gt; --port 8500 --config-file git2consul.json</a:t>
            </a:r>
            <a:endParaRPr>
              <a:solidFill>
                <a:srgbClr val="FF99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Git2Consul Config File</a:t>
            </a:r>
            <a:endParaRPr/>
          </a:p>
        </p:txBody>
      </p:sp>
      <p:sp>
        <p:nvSpPr>
          <p:cNvPr id="518" name="Google Shape;518;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9900"/>
              </a:solidFill>
            </a:endParaRPr>
          </a:p>
        </p:txBody>
      </p:sp>
      <p:pic>
        <p:nvPicPr>
          <p:cNvPr descr="git2consul_config.png" id="519" name="Google Shape;519;p79"/>
          <p:cNvPicPr preferRelativeResize="0"/>
          <p:nvPr/>
        </p:nvPicPr>
        <p:blipFill>
          <a:blip r:embed="rId3">
            <a:alphaModFix/>
          </a:blip>
          <a:stretch>
            <a:fillRect/>
          </a:stretch>
        </p:blipFill>
        <p:spPr>
          <a:xfrm>
            <a:off x="1136613" y="1206850"/>
            <a:ext cx="6870776" cy="3936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 Tip</a:t>
            </a:r>
            <a:endParaRPr/>
          </a:p>
        </p:txBody>
      </p:sp>
      <p:sp>
        <p:nvSpPr>
          <p:cNvPr id="525" name="Google Shape;525;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Spring Boot refreshes its context on config change on Consul. This may cause down time problems, so disable config change watching with following.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wathc_disabled.png" id="526" name="Google Shape;526;p80"/>
          <p:cNvPicPr preferRelativeResize="0"/>
          <p:nvPr/>
        </p:nvPicPr>
        <p:blipFill>
          <a:blip r:embed="rId3">
            <a:alphaModFix/>
          </a:blip>
          <a:stretch>
            <a:fillRect/>
          </a:stretch>
        </p:blipFill>
        <p:spPr>
          <a:xfrm>
            <a:off x="2023450" y="2383325"/>
            <a:ext cx="5097100" cy="2548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1"/>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Client Code Generation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you use k8s, you will forget about infrastructure level operations and mainly focus on architecting your applications.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a:t>
            </a:r>
            <a:endParaRPr/>
          </a:p>
        </p:txBody>
      </p:sp>
      <p:sp>
        <p:nvSpPr>
          <p:cNvPr id="537" name="Google Shape;537;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either use Swagger to generate your client code on any supported language, or feign client with a little annotation and client side load balancing with Ribbon.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Feign Client</a:t>
            </a:r>
            <a:endParaRPr/>
          </a:p>
        </p:txBody>
      </p:sp>
      <p:sp>
        <p:nvSpPr>
          <p:cNvPr id="543" name="Google Shape;54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eign_client.png" id="544" name="Google Shape;544;p83"/>
          <p:cNvPicPr preferRelativeResize="0"/>
          <p:nvPr/>
        </p:nvPicPr>
        <p:blipFill>
          <a:blip r:embed="rId3">
            <a:alphaModFix/>
          </a:blip>
          <a:stretch>
            <a:fillRect/>
          </a:stretch>
        </p:blipFill>
        <p:spPr>
          <a:xfrm>
            <a:off x="1247775" y="1674800"/>
            <a:ext cx="6648450" cy="2371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Swagger Doc</a:t>
            </a:r>
            <a:endParaRPr/>
          </a:p>
        </p:txBody>
      </p:sp>
      <p:sp>
        <p:nvSpPr>
          <p:cNvPr id="550" name="Google Shape;550;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wagger_doc.png" id="551" name="Google Shape;551;p84"/>
          <p:cNvPicPr preferRelativeResize="0"/>
          <p:nvPr/>
        </p:nvPicPr>
        <p:blipFill>
          <a:blip r:embed="rId3">
            <a:alphaModFix/>
          </a:blip>
          <a:stretch>
            <a:fillRect/>
          </a:stretch>
        </p:blipFill>
        <p:spPr>
          <a:xfrm>
            <a:off x="632533" y="1249876"/>
            <a:ext cx="7878931" cy="34164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Swagger Doc</a:t>
            </a:r>
            <a:endParaRPr/>
          </a:p>
        </p:txBody>
      </p:sp>
      <p:sp>
        <p:nvSpPr>
          <p:cNvPr id="557" name="Google Shape;557;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you are able to access;</a:t>
            </a:r>
            <a:endParaRPr/>
          </a:p>
          <a:p>
            <a:pPr indent="0" lvl="0" marL="0" rtl="0" algn="l">
              <a:spcBef>
                <a:spcPts val="1600"/>
              </a:spcBef>
              <a:spcAft>
                <a:spcPts val="0"/>
              </a:spcAft>
              <a:buNone/>
            </a:pPr>
            <a:r>
              <a:rPr lang="en" u="sng">
                <a:solidFill>
                  <a:schemeClr val="hlink"/>
                </a:solidFill>
                <a:hlinkClick r:id="rId3"/>
              </a:rPr>
              <a:t>http://your_api/swagger-ui.html</a:t>
            </a:r>
            <a:r>
              <a:rPr lang="en"/>
              <a:t> for api documentation</a:t>
            </a:r>
            <a:endParaRPr/>
          </a:p>
          <a:p>
            <a:pPr indent="0" lvl="0" marL="0" rtl="0" algn="l">
              <a:spcBef>
                <a:spcPts val="1600"/>
              </a:spcBef>
              <a:spcAft>
                <a:spcPts val="1600"/>
              </a:spcAft>
              <a:buNone/>
            </a:pPr>
            <a:r>
              <a:rPr lang="en" u="sng">
                <a:solidFill>
                  <a:schemeClr val="hlink"/>
                </a:solidFill>
                <a:hlinkClick r:id="rId4"/>
              </a:rPr>
              <a:t>http://your_api/v2/api-docs</a:t>
            </a:r>
            <a:r>
              <a:rPr lang="en"/>
              <a:t> for json specification of API doc.</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Swagger Codegen</a:t>
            </a:r>
            <a:endParaRPr/>
          </a:p>
        </p:txBody>
      </p:sp>
      <p:sp>
        <p:nvSpPr>
          <p:cNvPr id="563" name="Google Shape;563;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swagger_codegen.png" id="564" name="Google Shape;564;p86"/>
          <p:cNvPicPr preferRelativeResize="0"/>
          <p:nvPr/>
        </p:nvPicPr>
        <p:blipFill>
          <a:blip r:embed="rId3">
            <a:alphaModFix/>
          </a:blip>
          <a:stretch>
            <a:fillRect/>
          </a:stretch>
        </p:blipFill>
        <p:spPr>
          <a:xfrm>
            <a:off x="0" y="1499306"/>
            <a:ext cx="9144000" cy="214488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 Tip</a:t>
            </a:r>
            <a:endParaRPr/>
          </a:p>
        </p:txBody>
      </p:sp>
      <p:sp>
        <p:nvSpPr>
          <p:cNvPr id="570" name="Google Shape;570;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place to generate api client is while Jenkins build section. </a:t>
            </a:r>
            <a:endParaRPr/>
          </a:p>
          <a:p>
            <a:pPr indent="-342900" lvl="0" marL="457200" rtl="0" algn="l">
              <a:spcBef>
                <a:spcPts val="1600"/>
              </a:spcBef>
              <a:spcAft>
                <a:spcPts val="0"/>
              </a:spcAft>
              <a:buSzPts val="1800"/>
              <a:buChar char="●"/>
            </a:pPr>
            <a:r>
              <a:rPr lang="en"/>
              <a:t>If you are deploying a feature to </a:t>
            </a:r>
            <a:r>
              <a:rPr lang="en">
                <a:solidFill>
                  <a:srgbClr val="FF9900"/>
                </a:solidFill>
              </a:rPr>
              <a:t>non-prod</a:t>
            </a:r>
            <a:r>
              <a:rPr lang="en"/>
              <a:t> environment you can generate client library with </a:t>
            </a:r>
            <a:r>
              <a:rPr lang="en">
                <a:solidFill>
                  <a:srgbClr val="FF9900"/>
                </a:solidFill>
              </a:rPr>
              <a:t>snapshot</a:t>
            </a:r>
            <a:r>
              <a:rPr lang="en"/>
              <a:t> version and push to nexus.</a:t>
            </a:r>
            <a:endParaRPr/>
          </a:p>
          <a:p>
            <a:pPr indent="-342900" lvl="0" marL="457200" rtl="0" algn="l">
              <a:spcBef>
                <a:spcPts val="0"/>
              </a:spcBef>
              <a:spcAft>
                <a:spcPts val="0"/>
              </a:spcAft>
              <a:buSzPts val="1800"/>
              <a:buChar char="●"/>
            </a:pPr>
            <a:r>
              <a:rPr lang="en"/>
              <a:t>If you are deploying a feature to </a:t>
            </a:r>
            <a:r>
              <a:rPr lang="en">
                <a:solidFill>
                  <a:srgbClr val="FF9900"/>
                </a:solidFill>
              </a:rPr>
              <a:t>prod</a:t>
            </a:r>
            <a:r>
              <a:rPr lang="en"/>
              <a:t> environment, you can generate client with </a:t>
            </a:r>
            <a:r>
              <a:rPr lang="en">
                <a:solidFill>
                  <a:srgbClr val="FF9900"/>
                </a:solidFill>
              </a:rPr>
              <a:t>stable</a:t>
            </a:r>
            <a:r>
              <a:rPr lang="en"/>
              <a:t> and push to nexus artifactory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#11 Logging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Spring Boot Logging</a:t>
            </a:r>
            <a:endParaRPr/>
          </a:p>
        </p:txBody>
      </p:sp>
      <p:sp>
        <p:nvSpPr>
          <p:cNvPr id="581" name="Google Shape;581;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9900"/>
              </a:solidFill>
            </a:endParaRPr>
          </a:p>
        </p:txBody>
      </p:sp>
      <p:pic>
        <p:nvPicPr>
          <p:cNvPr descr="springbootconsolelogwithoutcolor.jpg" id="582" name="Google Shape;582;p89"/>
          <p:cNvPicPr preferRelativeResize="0"/>
          <p:nvPr/>
        </p:nvPicPr>
        <p:blipFill>
          <a:blip r:embed="rId3">
            <a:alphaModFix/>
          </a:blip>
          <a:stretch>
            <a:fillRect/>
          </a:stretch>
        </p:blipFill>
        <p:spPr>
          <a:xfrm>
            <a:off x="1228725" y="1500188"/>
            <a:ext cx="6686550" cy="2752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Types</a:t>
            </a:r>
            <a:endParaRPr/>
          </a:p>
        </p:txBody>
      </p:sp>
      <p:sp>
        <p:nvSpPr>
          <p:cNvPr id="588" name="Google Shape;58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Node Level Logging</a:t>
            </a:r>
            <a:endParaRPr/>
          </a:p>
          <a:p>
            <a:pPr indent="-342900" lvl="0" marL="457200" rtl="0" algn="l">
              <a:spcBef>
                <a:spcPts val="0"/>
              </a:spcBef>
              <a:spcAft>
                <a:spcPts val="0"/>
              </a:spcAft>
              <a:buSzPts val="1800"/>
              <a:buChar char="●"/>
            </a:pPr>
            <a:r>
              <a:rPr lang="en"/>
              <a:t>Cluster Level Logging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 Level Logging</a:t>
            </a:r>
            <a:endParaRPr/>
          </a:p>
        </p:txBody>
      </p:sp>
      <p:sp>
        <p:nvSpPr>
          <p:cNvPr id="594" name="Google Shape;594;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5" name="Google Shape;595;p91"/>
          <p:cNvPicPr preferRelativeResize="0"/>
          <p:nvPr/>
        </p:nvPicPr>
        <p:blipFill>
          <a:blip r:embed="rId3">
            <a:alphaModFix/>
          </a:blip>
          <a:stretch>
            <a:fillRect/>
          </a:stretch>
        </p:blipFill>
        <p:spPr>
          <a:xfrm>
            <a:off x="1885950" y="1600200"/>
            <a:ext cx="4762500" cy="285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Environments</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According to your needs, you may need different environments like </a:t>
            </a:r>
            <a:r>
              <a:rPr lang="en">
                <a:solidFill>
                  <a:srgbClr val="FF9900"/>
                </a:solidFill>
              </a:rPr>
              <a:t>dev</a:t>
            </a:r>
            <a:r>
              <a:rPr lang="en"/>
              <a:t>, </a:t>
            </a:r>
            <a:r>
              <a:rPr lang="en">
                <a:solidFill>
                  <a:srgbClr val="FF9900"/>
                </a:solidFill>
              </a:rPr>
              <a:t>staging</a:t>
            </a:r>
            <a:r>
              <a:rPr lang="en"/>
              <a:t>, </a:t>
            </a:r>
            <a:r>
              <a:rPr lang="en">
                <a:solidFill>
                  <a:srgbClr val="FF9900"/>
                </a:solidFill>
              </a:rPr>
              <a:t>prod</a:t>
            </a:r>
            <a:r>
              <a:rPr lang="en"/>
              <a:t> for different purposes. Let see how we can do this.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Cluster-Level Logging</a:t>
            </a:r>
            <a:endParaRPr/>
          </a:p>
        </p:txBody>
      </p:sp>
      <p:sp>
        <p:nvSpPr>
          <p:cNvPr id="601" name="Google Shape;60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2" name="Google Shape;602;p92"/>
          <p:cNvPicPr preferRelativeResize="0"/>
          <p:nvPr/>
        </p:nvPicPr>
        <p:blipFill>
          <a:blip r:embed="rId3">
            <a:alphaModFix/>
          </a:blip>
          <a:stretch>
            <a:fillRect/>
          </a:stretch>
        </p:blipFill>
        <p:spPr>
          <a:xfrm>
            <a:off x="2038350" y="1209675"/>
            <a:ext cx="4762500" cy="3333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use several technology to send your logs to logging backend. It can be Graylog, ELK, etc...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5" name="Google Shape;615;p94"/>
          <p:cNvPicPr preferRelativeResize="0"/>
          <p:nvPr/>
        </p:nvPicPr>
        <p:blipFill>
          <a:blip r:embed="rId3">
            <a:alphaModFix/>
          </a:blip>
          <a:stretch>
            <a:fillRect/>
          </a:stretch>
        </p:blipFill>
        <p:spPr>
          <a:xfrm>
            <a:off x="0" y="194310"/>
            <a:ext cx="9144000" cy="47548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Humio</a:t>
            </a:r>
            <a:endParaRPr/>
          </a:p>
        </p:txBody>
      </p:sp>
      <p:sp>
        <p:nvSpPr>
          <p:cNvPr id="621" name="Google Shape;621;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2" name="Google Shape;622;p95"/>
          <p:cNvPicPr preferRelativeResize="0"/>
          <p:nvPr/>
        </p:nvPicPr>
        <p:blipFill>
          <a:blip r:embed="rId3">
            <a:alphaModFix/>
          </a:blip>
          <a:stretch>
            <a:fillRect/>
          </a:stretch>
        </p:blipFill>
        <p:spPr>
          <a:xfrm>
            <a:off x="2366050" y="1033700"/>
            <a:ext cx="4957451" cy="38812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9" name="Google Shape;629;p96"/>
          <p:cNvPicPr preferRelativeResize="0"/>
          <p:nvPr/>
        </p:nvPicPr>
        <p:blipFill>
          <a:blip r:embed="rId3">
            <a:alphaModFix/>
          </a:blip>
          <a:stretch>
            <a:fillRect/>
          </a:stretch>
        </p:blipFill>
        <p:spPr>
          <a:xfrm>
            <a:off x="1663944" y="0"/>
            <a:ext cx="5816110" cy="51434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a:t>
            </a:r>
            <a:endParaRPr/>
          </a:p>
        </p:txBody>
      </p:sp>
      <p:sp>
        <p:nvSpPr>
          <p:cNvPr id="635" name="Google Shape;635;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helm install --version "v0.8.0" stable/fluent-bit --name=humio-agent -f humio-agent.yaml</a:t>
            </a:r>
            <a:endParaRPr>
              <a:solidFill>
                <a:srgbClr val="FF9900"/>
              </a:solidFill>
            </a:endParaRPr>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2" name="Google Shape;642;p9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9" name="Google Shape;649;p9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2400"/>
          </a:p>
        </p:txBody>
      </p:sp>
      <p:pic>
        <p:nvPicPr>
          <p:cNvPr id="656" name="Google Shape;656;p10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Level Isolation</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setup cluster per environment to have maximum isolation.</a:t>
            </a:r>
            <a:endParaRPr/>
          </a:p>
        </p:txBody>
      </p:sp>
      <p:sp>
        <p:nvSpPr>
          <p:cNvPr id="107" name="Google Shape;107;p21"/>
          <p:cNvSpPr/>
          <p:nvPr/>
        </p:nvSpPr>
        <p:spPr>
          <a:xfrm>
            <a:off x="655875" y="2285225"/>
            <a:ext cx="1111500" cy="16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Dev</a:t>
            </a:r>
            <a:endParaRPr/>
          </a:p>
        </p:txBody>
      </p:sp>
      <p:sp>
        <p:nvSpPr>
          <p:cNvPr id="108" name="Google Shape;108;p21"/>
          <p:cNvSpPr/>
          <p:nvPr/>
        </p:nvSpPr>
        <p:spPr>
          <a:xfrm>
            <a:off x="3259213" y="2285225"/>
            <a:ext cx="1111500" cy="16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Staging</a:t>
            </a:r>
            <a:endParaRPr/>
          </a:p>
        </p:txBody>
      </p:sp>
      <p:sp>
        <p:nvSpPr>
          <p:cNvPr id="109" name="Google Shape;109;p21"/>
          <p:cNvSpPr/>
          <p:nvPr/>
        </p:nvSpPr>
        <p:spPr>
          <a:xfrm>
            <a:off x="5862550" y="2285225"/>
            <a:ext cx="1111500" cy="16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Prod</a:t>
            </a:r>
            <a:endParaRPr/>
          </a:p>
        </p:txBody>
      </p:sp>
      <p:sp>
        <p:nvSpPr>
          <p:cNvPr id="110" name="Google Shape;110;p21"/>
          <p:cNvSpPr txBox="1"/>
          <p:nvPr/>
        </p:nvSpPr>
        <p:spPr>
          <a:xfrm>
            <a:off x="780125" y="1905475"/>
            <a:ext cx="39768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Cluster 1</a:t>
            </a:r>
            <a:endParaRPr>
              <a:solidFill>
                <a:srgbClr val="FF9900"/>
              </a:solidFill>
            </a:endParaRPr>
          </a:p>
        </p:txBody>
      </p:sp>
      <p:sp>
        <p:nvSpPr>
          <p:cNvPr id="111" name="Google Shape;111;p21"/>
          <p:cNvSpPr txBox="1"/>
          <p:nvPr/>
        </p:nvSpPr>
        <p:spPr>
          <a:xfrm>
            <a:off x="3370925" y="1905475"/>
            <a:ext cx="39768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Cluster 2</a:t>
            </a:r>
            <a:endParaRPr>
              <a:solidFill>
                <a:srgbClr val="FF9900"/>
              </a:solidFill>
            </a:endParaRPr>
          </a:p>
        </p:txBody>
      </p:sp>
      <p:sp>
        <p:nvSpPr>
          <p:cNvPr id="112" name="Google Shape;112;p21"/>
          <p:cNvSpPr txBox="1"/>
          <p:nvPr/>
        </p:nvSpPr>
        <p:spPr>
          <a:xfrm>
            <a:off x="5961725" y="1905475"/>
            <a:ext cx="39768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Cluster 3</a:t>
            </a:r>
            <a:endParaRPr>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